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to Sans" charset="1" panose="020B0502040504020204"/>
      <p:regular r:id="rId10"/>
    </p:embeddedFont>
    <p:embeddedFont>
      <p:font typeface="Noto Sans Bold" charset="1" panose="020B0802040504020204"/>
      <p:regular r:id="rId11"/>
    </p:embeddedFont>
    <p:embeddedFont>
      <p:font typeface="Noto Sans Italics" charset="1" panose="020B0502040504090204"/>
      <p:regular r:id="rId12"/>
    </p:embeddedFont>
    <p:embeddedFont>
      <p:font typeface="Noto Sans Bold Italics" charset="1" panose="020B0802040504090204"/>
      <p:regular r:id="rId13"/>
    </p:embeddedFont>
    <p:embeddedFont>
      <p:font typeface="Crimson Pro" charset="1" panose="00000000000000000000"/>
      <p:regular r:id="rId14"/>
    </p:embeddedFont>
    <p:embeddedFont>
      <p:font typeface="Crimson Pro Bold" charset="1" panose="00000000000000000000"/>
      <p:regular r:id="rId15"/>
    </p:embeddedFont>
    <p:embeddedFont>
      <p:font typeface="Crimson Pro Italics" charset="1" panose="00000000000000000000"/>
      <p:regular r:id="rId16"/>
    </p:embeddedFont>
    <p:embeddedFont>
      <p:font typeface="Crimson Pro Bold Italics" charset="1" panose="00000000000000000000"/>
      <p:regular r:id="rId17"/>
    </p:embeddedFont>
    <p:embeddedFont>
      <p:font typeface="Fahkwang" charset="1" panose="00000500000000000000"/>
      <p:regular r:id="rId18"/>
    </p:embeddedFont>
    <p:embeddedFont>
      <p:font typeface="Fahkwang Bold" charset="1" panose="00000800000000000000"/>
      <p:regular r:id="rId19"/>
    </p:embeddedFont>
    <p:embeddedFont>
      <p:font typeface="Fahkwang Italics" charset="1" panose="00000500000000000000"/>
      <p:regular r:id="rId20"/>
    </p:embeddedFont>
    <p:embeddedFont>
      <p:font typeface="Fahkwang Bold Italics" charset="1" panose="00000800000000000000"/>
      <p:regular r:id="rId21"/>
    </p:embeddedFont>
    <p:embeddedFont>
      <p:font typeface="Josefin Sans Regular" charset="1" panose="00000500000000000000"/>
      <p:regular r:id="rId22"/>
    </p:embeddedFont>
    <p:embeddedFont>
      <p:font typeface="Josefin Sans Regular Bold" charset="1" panose="00000700000000000000"/>
      <p:regular r:id="rId23"/>
    </p:embeddedFont>
    <p:embeddedFont>
      <p:font typeface="Josefin Sans Regular Italics" charset="1" panose="00000500000000000000"/>
      <p:regular r:id="rId24"/>
    </p:embeddedFont>
    <p:embeddedFont>
      <p:font typeface="Josefin Sans Regular Bold Italics" charset="1" panose="000007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9144000" y="968344"/>
            <a:ext cx="8115300" cy="4373362"/>
          </a:xfrm>
          <a:prstGeom prst="rect">
            <a:avLst/>
          </a:prstGeom>
        </p:spPr>
        <p:txBody>
          <a:bodyPr anchor="t" rtlCol="false" tIns="0" lIns="0" bIns="0" rIns="0">
            <a:spAutoFit/>
          </a:bodyPr>
          <a:lstStyle/>
          <a:p>
            <a:pPr algn="r" marL="0" indent="0" lvl="0">
              <a:lnSpc>
                <a:spcPts val="11558"/>
              </a:lnSpc>
            </a:pPr>
            <a:r>
              <a:rPr lang="en-US" sz="8890" spc="311">
                <a:solidFill>
                  <a:srgbClr val="ECEDE8"/>
                </a:solidFill>
                <a:latin typeface="Fahkwang Bold"/>
              </a:rPr>
              <a:t>Finding </a:t>
            </a:r>
          </a:p>
          <a:p>
            <a:pPr algn="r" marL="0" indent="0" lvl="0">
              <a:lnSpc>
                <a:spcPts val="11558"/>
              </a:lnSpc>
            </a:pPr>
            <a:r>
              <a:rPr lang="en-US" sz="8890" spc="311">
                <a:solidFill>
                  <a:srgbClr val="ECEDE8"/>
                </a:solidFill>
                <a:latin typeface="Fahkwang Bold"/>
              </a:rPr>
              <a:t>Euler Cycle</a:t>
            </a:r>
          </a:p>
          <a:p>
            <a:pPr algn="r" marL="0" indent="0" lvl="0">
              <a:lnSpc>
                <a:spcPts val="11558"/>
              </a:lnSpc>
            </a:pPr>
            <a:r>
              <a:rPr lang="en-US" sz="8890" spc="311">
                <a:solidFill>
                  <a:srgbClr val="ECEDE8"/>
                </a:solidFill>
                <a:latin typeface="Fahkwang Bold"/>
              </a:rPr>
              <a:t>in a Graph</a:t>
            </a:r>
          </a:p>
        </p:txBody>
      </p:sp>
      <p:grpSp>
        <p:nvGrpSpPr>
          <p:cNvPr name="Group 3" id="3"/>
          <p:cNvGrpSpPr>
            <a:grpSpLocks noChangeAspect="true"/>
          </p:cNvGrpSpPr>
          <p:nvPr/>
        </p:nvGrpSpPr>
        <p:grpSpPr>
          <a:xfrm rot="0">
            <a:off x="-2574585" y="-6260904"/>
            <a:ext cx="11829998" cy="11829951"/>
            <a:chOff x="0" y="0"/>
            <a:chExt cx="6350000" cy="6349975"/>
          </a:xfrm>
        </p:grpSpPr>
        <p:sp>
          <p:nvSpPr>
            <p:cNvPr name="Freeform 4" id="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4999" t="0" r="-24999" b="0"/>
              </a:stretch>
            </a:blipFill>
          </p:spPr>
        </p:sp>
      </p:grpSp>
      <p:grpSp>
        <p:nvGrpSpPr>
          <p:cNvPr name="Group 5" id="5"/>
          <p:cNvGrpSpPr>
            <a:grpSpLocks noChangeAspect="true"/>
          </p:cNvGrpSpPr>
          <p:nvPr/>
        </p:nvGrpSpPr>
        <p:grpSpPr>
          <a:xfrm rot="0">
            <a:off x="2580102" y="5143500"/>
            <a:ext cx="11829998" cy="11829951"/>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16666" t="0" r="-16666" b="0"/>
              </a:stretch>
            </a:blipFill>
          </p:spPr>
        </p:sp>
      </p:grpSp>
    </p:spTree>
  </p:cSld>
  <p:clrMapOvr>
    <a:masterClrMapping/>
  </p:clrMapOvr>
</p:sld>
</file>

<file path=ppt/slides/slide10.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9410957" y="7907457"/>
            <a:ext cx="7848343" cy="1350843"/>
          </a:xfrm>
          <a:prstGeom prst="rect">
            <a:avLst/>
          </a:prstGeom>
        </p:spPr>
        <p:txBody>
          <a:bodyPr anchor="t" rtlCol="false" tIns="0" lIns="0" bIns="0" rIns="0">
            <a:spAutoFit/>
          </a:bodyPr>
          <a:lstStyle/>
          <a:p>
            <a:pPr algn="r" marL="0" indent="0" lvl="0">
              <a:lnSpc>
                <a:spcPts val="10899"/>
              </a:lnSpc>
            </a:pPr>
            <a:r>
              <a:rPr lang="en-US" sz="8384" spc="293">
                <a:solidFill>
                  <a:srgbClr val="ECEDE8"/>
                </a:solidFill>
                <a:latin typeface="Fahkwang Bold"/>
              </a:rPr>
              <a:t>Applications</a:t>
            </a:r>
          </a:p>
        </p:txBody>
      </p:sp>
      <p:sp>
        <p:nvSpPr>
          <p:cNvPr name="TextBox 3" id="3"/>
          <p:cNvSpPr txBox="true"/>
          <p:nvPr/>
        </p:nvSpPr>
        <p:spPr>
          <a:xfrm rot="0">
            <a:off x="403828" y="312525"/>
            <a:ext cx="17480344" cy="716175"/>
          </a:xfrm>
          <a:prstGeom prst="rect">
            <a:avLst/>
          </a:prstGeom>
        </p:spPr>
        <p:txBody>
          <a:bodyPr anchor="t" rtlCol="false" tIns="0" lIns="0" bIns="0" rIns="0">
            <a:spAutoFit/>
          </a:bodyPr>
          <a:lstStyle/>
          <a:p>
            <a:pPr algn="ctr" marL="0" indent="0" lvl="0">
              <a:lnSpc>
                <a:spcPts val="5665"/>
              </a:lnSpc>
              <a:spcBef>
                <a:spcPct val="0"/>
              </a:spcBef>
            </a:pPr>
            <a:r>
              <a:rPr lang="en-US" sz="4358" spc="361" u="none">
                <a:solidFill>
                  <a:srgbClr val="ECEDE8"/>
                </a:solidFill>
                <a:latin typeface="Josefin Sans Regular Bold"/>
              </a:rPr>
              <a:t>Explore real-world applications of Euler cycles:</a:t>
            </a:r>
          </a:p>
        </p:txBody>
      </p:sp>
      <p:sp>
        <p:nvSpPr>
          <p:cNvPr name="TextBox 4" id="4"/>
          <p:cNvSpPr txBox="true"/>
          <p:nvPr/>
        </p:nvSpPr>
        <p:spPr>
          <a:xfrm rot="0">
            <a:off x="830417" y="2116128"/>
            <a:ext cx="6416725" cy="688975"/>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ECEDE8"/>
                </a:solidFill>
                <a:latin typeface="Josefin Sans Regular"/>
              </a:rPr>
              <a:t>Transportation networks</a:t>
            </a:r>
          </a:p>
        </p:txBody>
      </p:sp>
      <p:sp>
        <p:nvSpPr>
          <p:cNvPr name="TextBox 5" id="5"/>
          <p:cNvSpPr txBox="true"/>
          <p:nvPr/>
        </p:nvSpPr>
        <p:spPr>
          <a:xfrm rot="0">
            <a:off x="1222805" y="4376277"/>
            <a:ext cx="6482834" cy="688975"/>
          </a:xfrm>
          <a:prstGeom prst="rect">
            <a:avLst/>
          </a:prstGeom>
        </p:spPr>
        <p:txBody>
          <a:bodyPr anchor="t" rtlCol="false" tIns="0" lIns="0" bIns="0" rIns="0">
            <a:spAutoFit/>
          </a:bodyPr>
          <a:lstStyle/>
          <a:p>
            <a:pPr>
              <a:lnSpc>
                <a:spcPts val="5599"/>
              </a:lnSpc>
            </a:pPr>
            <a:r>
              <a:rPr lang="en-US" sz="3999">
                <a:solidFill>
                  <a:srgbClr val="ECEDE8"/>
                </a:solidFill>
                <a:latin typeface="Josefin Sans Regular"/>
              </a:rPr>
              <a:t>2. DNA sequencing</a:t>
            </a:r>
          </a:p>
        </p:txBody>
      </p:sp>
      <p:sp>
        <p:nvSpPr>
          <p:cNvPr name="TextBox 6" id="6"/>
          <p:cNvSpPr txBox="true"/>
          <p:nvPr/>
        </p:nvSpPr>
        <p:spPr>
          <a:xfrm rot="0">
            <a:off x="1222805" y="6636427"/>
            <a:ext cx="6534596" cy="688975"/>
          </a:xfrm>
          <a:prstGeom prst="rect">
            <a:avLst/>
          </a:prstGeom>
        </p:spPr>
        <p:txBody>
          <a:bodyPr anchor="t" rtlCol="false" tIns="0" lIns="0" bIns="0" rIns="0">
            <a:spAutoFit/>
          </a:bodyPr>
          <a:lstStyle/>
          <a:p>
            <a:pPr>
              <a:lnSpc>
                <a:spcPts val="5599"/>
              </a:lnSpc>
            </a:pPr>
            <a:r>
              <a:rPr lang="en-US" sz="3999">
                <a:solidFill>
                  <a:srgbClr val="ECEDE8"/>
                </a:solidFill>
                <a:latin typeface="Josefin Sans Regular"/>
              </a:rPr>
              <a:t>3. Computer network routing</a:t>
            </a:r>
          </a:p>
        </p:txBody>
      </p:sp>
      <p:sp>
        <p:nvSpPr>
          <p:cNvPr name="TextBox 7" id="7"/>
          <p:cNvSpPr txBox="true"/>
          <p:nvPr/>
        </p:nvSpPr>
        <p:spPr>
          <a:xfrm rot="0">
            <a:off x="10843542" y="6636427"/>
            <a:ext cx="6614041" cy="688975"/>
          </a:xfrm>
          <a:prstGeom prst="rect">
            <a:avLst/>
          </a:prstGeom>
        </p:spPr>
        <p:txBody>
          <a:bodyPr anchor="t" rtlCol="false" tIns="0" lIns="0" bIns="0" rIns="0">
            <a:spAutoFit/>
          </a:bodyPr>
          <a:lstStyle/>
          <a:p>
            <a:pPr>
              <a:lnSpc>
                <a:spcPts val="5599"/>
              </a:lnSpc>
            </a:pPr>
            <a:r>
              <a:rPr lang="en-US" sz="3999">
                <a:solidFill>
                  <a:srgbClr val="ECEDE8"/>
                </a:solidFill>
                <a:latin typeface="Josefin Sans Regular"/>
              </a:rPr>
              <a:t>6. Tour planning</a:t>
            </a:r>
          </a:p>
        </p:txBody>
      </p:sp>
      <p:sp>
        <p:nvSpPr>
          <p:cNvPr name="TextBox 8" id="8"/>
          <p:cNvSpPr txBox="true"/>
          <p:nvPr/>
        </p:nvSpPr>
        <p:spPr>
          <a:xfrm rot="0">
            <a:off x="10843542" y="2116128"/>
            <a:ext cx="6614041" cy="688975"/>
          </a:xfrm>
          <a:prstGeom prst="rect">
            <a:avLst/>
          </a:prstGeom>
        </p:spPr>
        <p:txBody>
          <a:bodyPr anchor="t" rtlCol="false" tIns="0" lIns="0" bIns="0" rIns="0">
            <a:spAutoFit/>
          </a:bodyPr>
          <a:lstStyle/>
          <a:p>
            <a:pPr>
              <a:lnSpc>
                <a:spcPts val="5599"/>
              </a:lnSpc>
            </a:pPr>
            <a:r>
              <a:rPr lang="en-US" sz="3999">
                <a:solidFill>
                  <a:srgbClr val="ECEDE8"/>
                </a:solidFill>
                <a:latin typeface="Josefin Sans Regular"/>
              </a:rPr>
              <a:t>5. Sudoku puzzles</a:t>
            </a:r>
          </a:p>
        </p:txBody>
      </p:sp>
      <p:sp>
        <p:nvSpPr>
          <p:cNvPr name="TextBox 9" id="9"/>
          <p:cNvSpPr txBox="true"/>
          <p:nvPr/>
        </p:nvSpPr>
        <p:spPr>
          <a:xfrm rot="0">
            <a:off x="10843542" y="4376277"/>
            <a:ext cx="6614041" cy="688975"/>
          </a:xfrm>
          <a:prstGeom prst="rect">
            <a:avLst/>
          </a:prstGeom>
        </p:spPr>
        <p:txBody>
          <a:bodyPr anchor="t" rtlCol="false" tIns="0" lIns="0" bIns="0" rIns="0">
            <a:spAutoFit/>
          </a:bodyPr>
          <a:lstStyle/>
          <a:p>
            <a:pPr>
              <a:lnSpc>
                <a:spcPts val="5599"/>
              </a:lnSpc>
            </a:pPr>
            <a:r>
              <a:rPr lang="en-US" sz="3999">
                <a:solidFill>
                  <a:srgbClr val="ECEDE8"/>
                </a:solidFill>
                <a:latin typeface="Josefin Sans Regular"/>
              </a:rPr>
              <a:t>4. Circuit board testing</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3631981" y="256482"/>
            <a:ext cx="7848343" cy="1449187"/>
          </a:xfrm>
          <a:prstGeom prst="rect">
            <a:avLst/>
          </a:prstGeom>
        </p:spPr>
        <p:txBody>
          <a:bodyPr anchor="t" rtlCol="false" tIns="0" lIns="0" bIns="0" rIns="0">
            <a:spAutoFit/>
          </a:bodyPr>
          <a:lstStyle/>
          <a:p>
            <a:pPr algn="r" marL="0" indent="0" lvl="0">
              <a:lnSpc>
                <a:spcPts val="11558"/>
              </a:lnSpc>
            </a:pPr>
            <a:r>
              <a:rPr lang="en-US" sz="8890" spc="311">
                <a:solidFill>
                  <a:srgbClr val="ECEDE8"/>
                </a:solidFill>
                <a:latin typeface="Crimson Pro Bold"/>
              </a:rPr>
              <a:t>Conclusion</a:t>
            </a:r>
          </a:p>
        </p:txBody>
      </p:sp>
      <p:sp>
        <p:nvSpPr>
          <p:cNvPr name="TextBox 3" id="3"/>
          <p:cNvSpPr txBox="true"/>
          <p:nvPr/>
        </p:nvSpPr>
        <p:spPr>
          <a:xfrm rot="0">
            <a:off x="504011" y="2155950"/>
            <a:ext cx="17678635" cy="7877857"/>
          </a:xfrm>
          <a:prstGeom prst="rect">
            <a:avLst/>
          </a:prstGeom>
        </p:spPr>
        <p:txBody>
          <a:bodyPr anchor="t" rtlCol="false" tIns="0" lIns="0" bIns="0" rIns="0">
            <a:spAutoFit/>
          </a:bodyPr>
          <a:lstStyle/>
          <a:p>
            <a:pPr marL="803825" indent="-401912" lvl="1">
              <a:lnSpc>
                <a:spcPts val="5212"/>
              </a:lnSpc>
              <a:buFont typeface="Arial"/>
              <a:buChar char="•"/>
            </a:pPr>
            <a:r>
              <a:rPr lang="en-US" sz="3723">
                <a:solidFill>
                  <a:srgbClr val="ECEDE8"/>
                </a:solidFill>
                <a:latin typeface="Josefin Sans Regular Bold"/>
              </a:rPr>
              <a:t>In conclusion, we have explored the process of finding an Euler cycle in a graph. By utilizing Euler's theorem and Hierholzer's algorithm, we can determine and locate Euler cycles within a graph.</a:t>
            </a:r>
          </a:p>
          <a:p>
            <a:pPr marL="803825" indent="-401912" lvl="1">
              <a:lnSpc>
                <a:spcPts val="5212"/>
              </a:lnSpc>
              <a:buFont typeface="Arial"/>
              <a:buChar char="•"/>
            </a:pPr>
            <a:r>
              <a:rPr lang="en-US" sz="3723">
                <a:solidFill>
                  <a:srgbClr val="ECEDE8"/>
                </a:solidFill>
                <a:latin typeface="Josefin Sans Regular"/>
              </a:rPr>
              <a:t>W</a:t>
            </a:r>
            <a:r>
              <a:rPr lang="en-US" sz="3723">
                <a:solidFill>
                  <a:srgbClr val="ECEDE8"/>
                </a:solidFill>
                <a:latin typeface="Josefin Sans Regular Bold"/>
              </a:rPr>
              <a:t>e have discussed the significance of Euler cycles and provided a specific example of applying the Hierholzer algorithm in practical scenarios.</a:t>
            </a:r>
          </a:p>
          <a:p>
            <a:pPr marL="803825" indent="-401912" lvl="1">
              <a:lnSpc>
                <a:spcPts val="5212"/>
              </a:lnSpc>
              <a:buFont typeface="Arial"/>
              <a:buChar char="•"/>
            </a:pPr>
            <a:r>
              <a:rPr lang="en-US" sz="3723">
                <a:solidFill>
                  <a:srgbClr val="ECEDE8"/>
                </a:solidFill>
                <a:latin typeface="Josefin Sans Regular"/>
              </a:rPr>
              <a:t>A</a:t>
            </a:r>
            <a:r>
              <a:rPr lang="en-US" sz="3723">
                <a:solidFill>
                  <a:srgbClr val="ECEDE8"/>
                </a:solidFill>
                <a:latin typeface="Josefin Sans Regular Bold"/>
              </a:rPr>
              <a:t>dditionally, we have analyzed the complexity of the Hierholzer algorithm, enabling us to understand its efficiency and scalability.</a:t>
            </a:r>
          </a:p>
          <a:p>
            <a:pPr marL="803825" indent="-401912" lvl="1">
              <a:lnSpc>
                <a:spcPts val="5212"/>
              </a:lnSpc>
              <a:buFont typeface="Arial"/>
              <a:buChar char="•"/>
            </a:pPr>
            <a:r>
              <a:rPr lang="en-US" sz="3723">
                <a:solidFill>
                  <a:srgbClr val="ECEDE8"/>
                </a:solidFill>
                <a:latin typeface="Josefin Sans Regular"/>
              </a:rPr>
              <a:t>F</a:t>
            </a:r>
            <a:r>
              <a:rPr lang="en-US" sz="3723">
                <a:solidFill>
                  <a:srgbClr val="ECEDE8"/>
                </a:solidFill>
                <a:latin typeface="Josefin Sans Regular Bold"/>
              </a:rPr>
              <a:t>urthermore, we have explored real-world applications of Euler cycles in various domains, such as network infrastructure and optimization problems.</a:t>
            </a:r>
          </a:p>
          <a:p>
            <a:pPr marL="803825" indent="-401912" lvl="1">
              <a:lnSpc>
                <a:spcPts val="5212"/>
              </a:lnSpc>
              <a:buFont typeface="Arial"/>
              <a:buChar char="•"/>
            </a:pPr>
            <a:r>
              <a:rPr lang="en-US" sz="3723">
                <a:solidFill>
                  <a:srgbClr val="ECEDE8"/>
                </a:solidFill>
                <a:latin typeface="Josefin Sans Regular"/>
              </a:rPr>
              <a:t>Finally</a:t>
            </a:r>
            <a:r>
              <a:rPr lang="en-US" sz="3723">
                <a:solidFill>
                  <a:srgbClr val="ECEDE8"/>
                </a:solidFill>
                <a:latin typeface="Josefin Sans Regular Bold"/>
              </a:rPr>
              <a:t>, understanding the algorithm for finding Euler cycles and its practical applications equips us to tackle complex problem-solving.</a:t>
            </a:r>
          </a:p>
          <a:p>
            <a:pPr>
              <a:lnSpc>
                <a:spcPts val="5212"/>
              </a:lnSpc>
            </a:pP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5774006" y="4274509"/>
            <a:ext cx="6739988" cy="1566533"/>
          </a:xfrm>
          <a:prstGeom prst="rect">
            <a:avLst/>
          </a:prstGeom>
        </p:spPr>
        <p:txBody>
          <a:bodyPr anchor="t" rtlCol="false" tIns="0" lIns="0" bIns="0" rIns="0">
            <a:spAutoFit/>
          </a:bodyPr>
          <a:lstStyle/>
          <a:p>
            <a:pPr algn="ctr">
              <a:lnSpc>
                <a:spcPts val="12880"/>
              </a:lnSpc>
            </a:pPr>
            <a:r>
              <a:rPr lang="en-US" sz="9200">
                <a:solidFill>
                  <a:srgbClr val="FFFFFF"/>
                </a:solidFill>
                <a:latin typeface="Noto Sans Bold"/>
              </a:rPr>
              <a:t>Thank you !</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8382257" y="8048333"/>
            <a:ext cx="8877043" cy="1209967"/>
          </a:xfrm>
          <a:prstGeom prst="rect">
            <a:avLst/>
          </a:prstGeom>
        </p:spPr>
        <p:txBody>
          <a:bodyPr anchor="t" rtlCol="false" tIns="0" lIns="0" bIns="0" rIns="0">
            <a:spAutoFit/>
          </a:bodyPr>
          <a:lstStyle/>
          <a:p>
            <a:pPr algn="r" marL="0" indent="0" lvl="0">
              <a:lnSpc>
                <a:spcPts val="9720"/>
              </a:lnSpc>
            </a:pPr>
            <a:r>
              <a:rPr lang="en-US" sz="7477" spc="261">
                <a:solidFill>
                  <a:srgbClr val="FFFFFF"/>
                </a:solidFill>
                <a:latin typeface="Fahkwang Bold"/>
              </a:rPr>
              <a:t>Introduction</a:t>
            </a:r>
          </a:p>
        </p:txBody>
      </p:sp>
      <p:sp>
        <p:nvSpPr>
          <p:cNvPr name="TextBox 3" id="3"/>
          <p:cNvSpPr txBox="true"/>
          <p:nvPr/>
        </p:nvSpPr>
        <p:spPr>
          <a:xfrm rot="0">
            <a:off x="575086" y="981075"/>
            <a:ext cx="17137828" cy="2364185"/>
          </a:xfrm>
          <a:prstGeom prst="rect">
            <a:avLst/>
          </a:prstGeom>
        </p:spPr>
        <p:txBody>
          <a:bodyPr anchor="t" rtlCol="false" tIns="0" lIns="0" bIns="0" rIns="0">
            <a:spAutoFit/>
          </a:bodyPr>
          <a:lstStyle/>
          <a:p>
            <a:pPr>
              <a:lnSpc>
                <a:spcPts val="4671"/>
              </a:lnSpc>
            </a:pPr>
            <a:r>
              <a:rPr lang="en-US" sz="3593" spc="298">
                <a:solidFill>
                  <a:srgbClr val="FFFFFF"/>
                </a:solidFill>
                <a:latin typeface="Josefin Sans Regular Bold"/>
              </a:rPr>
              <a:t>What will we learn?</a:t>
            </a:r>
          </a:p>
          <a:p>
            <a:pPr marL="775886" indent="-387943" lvl="1">
              <a:lnSpc>
                <a:spcPts val="4671"/>
              </a:lnSpc>
              <a:buFont typeface="Arial"/>
              <a:buChar char="•"/>
            </a:pPr>
            <a:r>
              <a:rPr lang="en-US" sz="3593" spc="298">
                <a:solidFill>
                  <a:srgbClr val="FFFFFF"/>
                </a:solidFill>
                <a:latin typeface="Josefin Sans Regular Bold"/>
              </a:rPr>
              <a:t>The concept of Euler cycles.</a:t>
            </a:r>
          </a:p>
          <a:p>
            <a:pPr marL="775886" indent="-387943" lvl="1">
              <a:lnSpc>
                <a:spcPts val="4671"/>
              </a:lnSpc>
              <a:buFont typeface="Arial"/>
              <a:buChar char="•"/>
            </a:pPr>
            <a:r>
              <a:rPr lang="en-US" sz="3593" spc="298">
                <a:solidFill>
                  <a:srgbClr val="FFFFFF"/>
                </a:solidFill>
                <a:latin typeface="Josefin Sans Regular Bold"/>
              </a:rPr>
              <a:t>Learn about the theorem that determines Euler cycles' existence.</a:t>
            </a:r>
          </a:p>
          <a:p>
            <a:pPr marL="775886" indent="-387943" lvl="1">
              <a:lnSpc>
                <a:spcPts val="4671"/>
              </a:lnSpc>
              <a:buFont typeface="Arial"/>
              <a:buChar char="•"/>
            </a:pPr>
            <a:r>
              <a:rPr lang="en-US" sz="3593" spc="298">
                <a:solidFill>
                  <a:srgbClr val="FFFFFF"/>
                </a:solidFill>
                <a:latin typeface="Josefin Sans Regular Bold"/>
              </a:rPr>
              <a:t>Discover Hierholzer's algorithm for finding Euler cycles.</a:t>
            </a:r>
          </a:p>
        </p:txBody>
      </p:sp>
      <p:sp>
        <p:nvSpPr>
          <p:cNvPr name="TextBox 4" id="4"/>
          <p:cNvSpPr txBox="true"/>
          <p:nvPr/>
        </p:nvSpPr>
        <p:spPr>
          <a:xfrm rot="0">
            <a:off x="575086" y="3937595"/>
            <a:ext cx="12636668" cy="2364185"/>
          </a:xfrm>
          <a:prstGeom prst="rect">
            <a:avLst/>
          </a:prstGeom>
        </p:spPr>
        <p:txBody>
          <a:bodyPr anchor="t" rtlCol="false" tIns="0" lIns="0" bIns="0" rIns="0">
            <a:spAutoFit/>
          </a:bodyPr>
          <a:lstStyle/>
          <a:p>
            <a:pPr>
              <a:lnSpc>
                <a:spcPts val="4671"/>
              </a:lnSpc>
            </a:pPr>
            <a:r>
              <a:rPr lang="en-US" sz="3593" spc="298">
                <a:solidFill>
                  <a:srgbClr val="FFFFFF"/>
                </a:solidFill>
                <a:latin typeface="Josefin Sans Regular Bold"/>
              </a:rPr>
              <a:t>What will we do?</a:t>
            </a:r>
          </a:p>
          <a:p>
            <a:pPr marL="775886" indent="-387943" lvl="1">
              <a:lnSpc>
                <a:spcPts val="4671"/>
              </a:lnSpc>
              <a:buFont typeface="Arial"/>
              <a:buChar char="•"/>
            </a:pPr>
            <a:r>
              <a:rPr lang="en-US" sz="3593" spc="298">
                <a:solidFill>
                  <a:srgbClr val="FFFFFF"/>
                </a:solidFill>
                <a:latin typeface="Josefin Sans Regular Bold"/>
              </a:rPr>
              <a:t>Look at a practical implementation example.</a:t>
            </a:r>
          </a:p>
          <a:p>
            <a:pPr marL="775886" indent="-387943" lvl="1">
              <a:lnSpc>
                <a:spcPts val="4671"/>
              </a:lnSpc>
              <a:buFont typeface="Arial"/>
              <a:buChar char="•"/>
            </a:pPr>
            <a:r>
              <a:rPr lang="en-US" sz="3593" spc="298">
                <a:solidFill>
                  <a:srgbClr val="FFFFFF"/>
                </a:solidFill>
                <a:latin typeface="Josefin Sans Regular Bold"/>
              </a:rPr>
              <a:t>Analyze the algorithm's complexity.</a:t>
            </a:r>
          </a:p>
          <a:p>
            <a:pPr marL="775886" indent="-387943" lvl="1">
              <a:lnSpc>
                <a:spcPts val="4671"/>
              </a:lnSpc>
              <a:buFont typeface="Arial"/>
              <a:buChar char="•"/>
            </a:pPr>
            <a:r>
              <a:rPr lang="en-US" sz="3593" spc="298">
                <a:solidFill>
                  <a:srgbClr val="FFFFFF"/>
                </a:solidFill>
                <a:latin typeface="Josefin Sans Regular Bold"/>
              </a:rPr>
              <a:t>Discuss real-world applications.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790360" y="1000125"/>
            <a:ext cx="16707279" cy="4605734"/>
          </a:xfrm>
          <a:prstGeom prst="rect">
            <a:avLst/>
          </a:prstGeom>
        </p:spPr>
        <p:txBody>
          <a:bodyPr anchor="t" rtlCol="false" tIns="0" lIns="0" bIns="0" rIns="0">
            <a:spAutoFit/>
          </a:bodyPr>
          <a:lstStyle/>
          <a:p>
            <a:pPr>
              <a:lnSpc>
                <a:spcPts val="3371"/>
              </a:lnSpc>
            </a:pPr>
            <a:r>
              <a:rPr lang="en-US" sz="2593" spc="215">
                <a:solidFill>
                  <a:srgbClr val="ECEDE8"/>
                </a:solidFill>
                <a:latin typeface="Josefin Sans Regular"/>
              </a:rPr>
              <a:t>To understand Euler's Theorem, let's break it down:</a:t>
            </a:r>
          </a:p>
          <a:p>
            <a:pPr>
              <a:lnSpc>
                <a:spcPts val="3371"/>
              </a:lnSpc>
            </a:pPr>
          </a:p>
          <a:p>
            <a:pPr marL="559992" indent="-279996" lvl="1">
              <a:lnSpc>
                <a:spcPts val="3371"/>
              </a:lnSpc>
              <a:buFont typeface="Arial"/>
              <a:buChar char="•"/>
            </a:pPr>
            <a:r>
              <a:rPr lang="en-US" sz="2593" spc="215">
                <a:solidFill>
                  <a:srgbClr val="ECEDE8"/>
                </a:solidFill>
                <a:latin typeface="Josefin Sans Regular"/>
              </a:rPr>
              <a:t>Necessary Condition: If a graph has an Euler cycle, then every vertex in the graph must have an </a:t>
            </a:r>
            <a:r>
              <a:rPr lang="en-US" sz="2593" spc="215" u="sng">
                <a:solidFill>
                  <a:srgbClr val="ECEDE8"/>
                </a:solidFill>
                <a:latin typeface="Josefin Sans Regular Bold Italics"/>
              </a:rPr>
              <a:t>even degree</a:t>
            </a:r>
            <a:r>
              <a:rPr lang="en-US" sz="2593" spc="215">
                <a:solidFill>
                  <a:srgbClr val="ECEDE8"/>
                </a:solidFill>
                <a:latin typeface="Josefin Sans Regular"/>
              </a:rPr>
              <a:t>. This means that the number of edges connected to each vertex must be an </a:t>
            </a:r>
            <a:r>
              <a:rPr lang="en-US" sz="2593" spc="215" u="sng">
                <a:solidFill>
                  <a:srgbClr val="ECEDE8"/>
                </a:solidFill>
                <a:latin typeface="Josefin Sans Regular Bold Italics"/>
              </a:rPr>
              <a:t>even number</a:t>
            </a:r>
            <a:r>
              <a:rPr lang="en-US" sz="2593" spc="215">
                <a:solidFill>
                  <a:srgbClr val="ECEDE8"/>
                </a:solidFill>
                <a:latin typeface="Josefin Sans Regular"/>
              </a:rPr>
              <a:t>. If there is any vertex with an odd degree, it is not possible to traverse all the edges and return to the starting vertex without retracing an edge.</a:t>
            </a:r>
          </a:p>
          <a:p>
            <a:pPr>
              <a:lnSpc>
                <a:spcPts val="3371"/>
              </a:lnSpc>
            </a:pPr>
          </a:p>
          <a:p>
            <a:pPr marL="559992" indent="-279996" lvl="1">
              <a:lnSpc>
                <a:spcPts val="3371"/>
              </a:lnSpc>
              <a:buFont typeface="Arial"/>
              <a:buChar char="•"/>
            </a:pPr>
            <a:r>
              <a:rPr lang="en-US" sz="2593" spc="215">
                <a:solidFill>
                  <a:srgbClr val="ECEDE8"/>
                </a:solidFill>
                <a:latin typeface="Josefin Sans Regular"/>
              </a:rPr>
              <a:t>Sufficient Condition: If every vertex in a connected graph has an </a:t>
            </a:r>
            <a:r>
              <a:rPr lang="en-US" sz="2593" spc="215" u="sng">
                <a:solidFill>
                  <a:srgbClr val="ECEDE8"/>
                </a:solidFill>
                <a:latin typeface="Josefin Sans Regular Bold Italics"/>
              </a:rPr>
              <a:t>even degree</a:t>
            </a:r>
            <a:r>
              <a:rPr lang="en-US" sz="2593" spc="215">
                <a:solidFill>
                  <a:srgbClr val="ECEDE8"/>
                </a:solidFill>
                <a:latin typeface="Josefin Sans Regular"/>
              </a:rPr>
              <a:t>, then the graph has an Euler cycle. This means that if all the vertices have an </a:t>
            </a:r>
            <a:r>
              <a:rPr lang="en-US" sz="2593" spc="215" u="sng">
                <a:solidFill>
                  <a:srgbClr val="ECEDE8"/>
                </a:solidFill>
                <a:latin typeface="Josefin Sans Regular Bold Italics"/>
              </a:rPr>
              <a:t>even number of edges</a:t>
            </a:r>
            <a:r>
              <a:rPr lang="en-US" sz="2593" spc="215">
                <a:solidFill>
                  <a:srgbClr val="ECEDE8"/>
                </a:solidFill>
                <a:latin typeface="Josefin Sans Regular"/>
              </a:rPr>
              <a:t>, it is possible to find a cycle that visits every edge exactly once and returns to the starting vertex. This cycle is called an Euler cycle.</a:t>
            </a:r>
          </a:p>
        </p:txBody>
      </p:sp>
      <p:sp>
        <p:nvSpPr>
          <p:cNvPr name="Freeform 3" id="3"/>
          <p:cNvSpPr/>
          <p:nvPr/>
        </p:nvSpPr>
        <p:spPr>
          <a:xfrm flipH="false" flipV="false" rot="0">
            <a:off x="1028700" y="6062763"/>
            <a:ext cx="7330740" cy="4123541"/>
          </a:xfrm>
          <a:custGeom>
            <a:avLst/>
            <a:gdLst/>
            <a:ahLst/>
            <a:cxnLst/>
            <a:rect r="r" b="b" t="t" l="l"/>
            <a:pathLst>
              <a:path h="4123541" w="7330740">
                <a:moveTo>
                  <a:pt x="0" y="0"/>
                </a:moveTo>
                <a:lnTo>
                  <a:pt x="7330740" y="0"/>
                </a:lnTo>
                <a:lnTo>
                  <a:pt x="7330740" y="4123541"/>
                </a:lnTo>
                <a:lnTo>
                  <a:pt x="0" y="4123541"/>
                </a:lnTo>
                <a:lnTo>
                  <a:pt x="0" y="0"/>
                </a:lnTo>
                <a:close/>
              </a:path>
            </a:pathLst>
          </a:custGeom>
          <a:blipFill>
            <a:blip r:embed="rId2"/>
            <a:stretch>
              <a:fillRect l="0" t="0" r="0" b="0"/>
            </a:stretch>
          </a:blipFill>
        </p:spPr>
      </p:sp>
      <p:sp>
        <p:nvSpPr>
          <p:cNvPr name="TextBox 4" id="4"/>
          <p:cNvSpPr txBox="true"/>
          <p:nvPr/>
        </p:nvSpPr>
        <p:spPr>
          <a:xfrm rot="0">
            <a:off x="8382257" y="7481450"/>
            <a:ext cx="8877043" cy="1209967"/>
          </a:xfrm>
          <a:prstGeom prst="rect">
            <a:avLst/>
          </a:prstGeom>
        </p:spPr>
        <p:txBody>
          <a:bodyPr anchor="t" rtlCol="false" tIns="0" lIns="0" bIns="0" rIns="0">
            <a:spAutoFit/>
          </a:bodyPr>
          <a:lstStyle/>
          <a:p>
            <a:pPr algn="r" marL="0" indent="0" lvl="0">
              <a:lnSpc>
                <a:spcPts val="9720"/>
              </a:lnSpc>
            </a:pPr>
            <a:r>
              <a:rPr lang="en-US" sz="7477" spc="261">
                <a:solidFill>
                  <a:srgbClr val="ECEDE8"/>
                </a:solidFill>
                <a:latin typeface="Fahkwang Bold"/>
              </a:rPr>
              <a:t>Euler's Theorem</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4705671" y="8031669"/>
            <a:ext cx="12553629" cy="1226631"/>
          </a:xfrm>
          <a:prstGeom prst="rect">
            <a:avLst/>
          </a:prstGeom>
        </p:spPr>
        <p:txBody>
          <a:bodyPr anchor="t" rtlCol="false" tIns="0" lIns="0" bIns="0" rIns="0">
            <a:spAutoFit/>
          </a:bodyPr>
          <a:lstStyle/>
          <a:p>
            <a:pPr algn="r" marL="0" indent="0" lvl="0">
              <a:lnSpc>
                <a:spcPts val="9964"/>
              </a:lnSpc>
            </a:pPr>
            <a:r>
              <a:rPr lang="en-US" sz="7664" spc="268">
                <a:solidFill>
                  <a:srgbClr val="ECEDE8"/>
                </a:solidFill>
                <a:latin typeface="Fahkwang Bold"/>
              </a:rPr>
              <a:t>Hierholzer's Algorithm</a:t>
            </a:r>
          </a:p>
        </p:txBody>
      </p:sp>
      <p:sp>
        <p:nvSpPr>
          <p:cNvPr name="TextBox 3" id="3"/>
          <p:cNvSpPr txBox="true"/>
          <p:nvPr/>
        </p:nvSpPr>
        <p:spPr>
          <a:xfrm rot="0">
            <a:off x="1028700" y="4311930"/>
            <a:ext cx="16230600" cy="1634564"/>
          </a:xfrm>
          <a:prstGeom prst="rect">
            <a:avLst/>
          </a:prstGeom>
        </p:spPr>
        <p:txBody>
          <a:bodyPr anchor="t" rtlCol="false" tIns="0" lIns="0" bIns="0" rIns="0">
            <a:spAutoFit/>
          </a:bodyPr>
          <a:lstStyle/>
          <a:p>
            <a:pPr marL="1093803" indent="-364601" lvl="2">
              <a:lnSpc>
                <a:spcPts val="3293"/>
              </a:lnSpc>
              <a:buFont typeface="Arial"/>
              <a:buChar char="⚬"/>
            </a:pPr>
            <a:r>
              <a:rPr lang="en-US" sz="2533" spc="210">
                <a:solidFill>
                  <a:srgbClr val="ECEDE8"/>
                </a:solidFill>
                <a:latin typeface="Josefin Sans Regular Bold"/>
              </a:rPr>
              <a:t>The Hierholzer algorithm is a famous algorithm in graph theory used to find Eulerian paths or cycles in a graph. </a:t>
            </a:r>
          </a:p>
          <a:p>
            <a:pPr>
              <a:lnSpc>
                <a:spcPts val="3293"/>
              </a:lnSpc>
            </a:pPr>
          </a:p>
          <a:p>
            <a:pPr marL="1093803" indent="-364601" lvl="2">
              <a:lnSpc>
                <a:spcPts val="3293"/>
              </a:lnSpc>
              <a:spcBef>
                <a:spcPct val="0"/>
              </a:spcBef>
              <a:buFont typeface="Arial"/>
              <a:buChar char="⚬"/>
            </a:pPr>
            <a:r>
              <a:rPr lang="en-US" sz="2533" spc="210">
                <a:solidFill>
                  <a:srgbClr val="ECEDE8"/>
                </a:solidFill>
                <a:latin typeface="Josefin Sans Regular Bold"/>
              </a:rPr>
              <a:t>It was developed by a Swiss mathematician named Carl Hierholzer.</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1028700" y="1000125"/>
            <a:ext cx="7835833" cy="3272724"/>
          </a:xfrm>
          <a:prstGeom prst="rect">
            <a:avLst/>
          </a:prstGeom>
        </p:spPr>
        <p:txBody>
          <a:bodyPr anchor="t" rtlCol="false" tIns="0" lIns="0" bIns="0" rIns="0">
            <a:spAutoFit/>
          </a:bodyPr>
          <a:lstStyle/>
          <a:p>
            <a:pPr marL="546902" indent="-273451" lvl="1">
              <a:lnSpc>
                <a:spcPts val="3293"/>
              </a:lnSpc>
              <a:buFont typeface="Arial"/>
              <a:buChar char="•"/>
            </a:pPr>
            <a:r>
              <a:rPr lang="en-US" sz="2533" spc="210">
                <a:solidFill>
                  <a:srgbClr val="ECEDE8"/>
                </a:solidFill>
                <a:latin typeface="Josefin Sans Regular Bold"/>
              </a:rPr>
              <a:t>Start with a connected graph that may or may not have an Eulerian path or cycle.</a:t>
            </a:r>
          </a:p>
          <a:p>
            <a:pPr marL="546902" indent="-273451" lvl="1">
              <a:lnSpc>
                <a:spcPts val="3293"/>
              </a:lnSpc>
              <a:buFont typeface="Arial"/>
              <a:buChar char="•"/>
            </a:pPr>
            <a:r>
              <a:rPr lang="en-US" sz="2533" spc="210">
                <a:solidFill>
                  <a:srgbClr val="ECEDE8"/>
                </a:solidFill>
                <a:latin typeface="Josefin Sans Regular Bold"/>
              </a:rPr>
              <a:t>Choose any vertex as the starting point and follow an arbitrary unused edge to another vertex.</a:t>
            </a:r>
          </a:p>
          <a:p>
            <a:pPr marL="546902" indent="-273451" lvl="1">
              <a:lnSpc>
                <a:spcPts val="3293"/>
              </a:lnSpc>
              <a:buFont typeface="Arial"/>
              <a:buChar char="•"/>
            </a:pPr>
            <a:r>
              <a:rPr lang="en-US" sz="2533" spc="210">
                <a:solidFill>
                  <a:srgbClr val="ECEDE8"/>
                </a:solidFill>
                <a:latin typeface="Josefin Sans Regular Bold"/>
              </a:rPr>
              <a:t>Keep following unused edges until you return to the starting vertex. This forms a cycle.</a:t>
            </a:r>
          </a:p>
        </p:txBody>
      </p:sp>
      <p:sp>
        <p:nvSpPr>
          <p:cNvPr name="TextBox 3" id="3"/>
          <p:cNvSpPr txBox="true"/>
          <p:nvPr/>
        </p:nvSpPr>
        <p:spPr>
          <a:xfrm rot="0">
            <a:off x="8092008" y="4756571"/>
            <a:ext cx="9167292" cy="4501729"/>
          </a:xfrm>
          <a:prstGeom prst="rect">
            <a:avLst/>
          </a:prstGeom>
        </p:spPr>
        <p:txBody>
          <a:bodyPr anchor="t" rtlCol="false" tIns="0" lIns="0" bIns="0" rIns="0">
            <a:spAutoFit/>
          </a:bodyPr>
          <a:lstStyle/>
          <a:p>
            <a:pPr>
              <a:lnSpc>
                <a:spcPts val="3293"/>
              </a:lnSpc>
            </a:pPr>
            <a:r>
              <a:rPr lang="en-US" sz="2533" spc="210">
                <a:solidFill>
                  <a:srgbClr val="ECEDE8"/>
                </a:solidFill>
                <a:latin typeface="Josefin Sans Regular"/>
              </a:rPr>
              <a:t>   4. </a:t>
            </a:r>
            <a:r>
              <a:rPr lang="en-US" sz="2533" spc="210">
                <a:solidFill>
                  <a:srgbClr val="ECEDE8"/>
                </a:solidFill>
                <a:latin typeface="Josefin Sans Regular Bold"/>
              </a:rPr>
              <a:t>If there are unused edges in the graph, choose a vertex in the current cycle that still has unused edges and start a new cycle from that vertex. Repeat step 3.</a:t>
            </a:r>
          </a:p>
          <a:p>
            <a:pPr>
              <a:lnSpc>
                <a:spcPts val="3293"/>
              </a:lnSpc>
            </a:pPr>
            <a:r>
              <a:rPr lang="en-US" sz="2533" spc="210">
                <a:solidFill>
                  <a:srgbClr val="ECEDE8"/>
                </a:solidFill>
                <a:latin typeface="Josefin Sans Regular Bold"/>
              </a:rPr>
              <a:t>   5. Continue this process until all edges have been used. At this point, you will have formed a collection of cycles.</a:t>
            </a:r>
          </a:p>
          <a:p>
            <a:pPr>
              <a:lnSpc>
                <a:spcPts val="3293"/>
              </a:lnSpc>
            </a:pPr>
            <a:r>
              <a:rPr lang="en-US" sz="2533" spc="210">
                <a:solidFill>
                  <a:srgbClr val="ECEDE8"/>
                </a:solidFill>
                <a:latin typeface="Josefin Sans Regular Bold"/>
              </a:rPr>
              <a:t>   6. Merge all the cycles together by following the unused edges of the cycles, as long as it doesn't create a cycle. This will result in a single Eulerian path or cycle.</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2805679" y="4559161"/>
            <a:ext cx="12676643" cy="1111527"/>
          </a:xfrm>
          <a:prstGeom prst="rect">
            <a:avLst/>
          </a:prstGeom>
        </p:spPr>
        <p:txBody>
          <a:bodyPr anchor="t" rtlCol="false" tIns="0" lIns="0" bIns="0" rIns="0">
            <a:spAutoFit/>
          </a:bodyPr>
          <a:lstStyle/>
          <a:p>
            <a:pPr algn="r" marL="0" indent="0" lvl="0">
              <a:lnSpc>
                <a:spcPts val="9071"/>
              </a:lnSpc>
            </a:pPr>
            <a:r>
              <a:rPr lang="en-US" sz="6978" spc="244">
                <a:solidFill>
                  <a:srgbClr val="ECEDE8"/>
                </a:solidFill>
                <a:latin typeface="Fahkwang Bold"/>
              </a:rPr>
              <a:t>Implementation Example</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6381737" y="8092778"/>
            <a:ext cx="10877563" cy="1165522"/>
          </a:xfrm>
          <a:prstGeom prst="rect">
            <a:avLst/>
          </a:prstGeom>
        </p:spPr>
        <p:txBody>
          <a:bodyPr anchor="t" rtlCol="false" tIns="0" lIns="0" bIns="0" rIns="0">
            <a:spAutoFit/>
          </a:bodyPr>
          <a:lstStyle/>
          <a:p>
            <a:pPr algn="r" marL="0" indent="0" lvl="0">
              <a:lnSpc>
                <a:spcPts val="9394"/>
              </a:lnSpc>
            </a:pPr>
            <a:r>
              <a:rPr lang="en-US" sz="7226" spc="252">
                <a:solidFill>
                  <a:srgbClr val="ECEDE8"/>
                </a:solidFill>
                <a:latin typeface="Fahkwang Bold"/>
              </a:rPr>
              <a:t>Complexity Analysis</a:t>
            </a:r>
          </a:p>
        </p:txBody>
      </p:sp>
      <p:sp>
        <p:nvSpPr>
          <p:cNvPr name="TextBox 3" id="3"/>
          <p:cNvSpPr txBox="true"/>
          <p:nvPr/>
        </p:nvSpPr>
        <p:spPr>
          <a:xfrm rot="0">
            <a:off x="1028700" y="4656562"/>
            <a:ext cx="16230600" cy="935776"/>
          </a:xfrm>
          <a:prstGeom prst="rect">
            <a:avLst/>
          </a:prstGeom>
        </p:spPr>
        <p:txBody>
          <a:bodyPr anchor="t" rtlCol="false" tIns="0" lIns="0" bIns="0" rIns="0">
            <a:spAutoFit/>
          </a:bodyPr>
          <a:lstStyle/>
          <a:p>
            <a:pPr marL="0" indent="0" lvl="0">
              <a:lnSpc>
                <a:spcPts val="3700"/>
              </a:lnSpc>
              <a:spcBef>
                <a:spcPct val="0"/>
              </a:spcBef>
            </a:pPr>
            <a:r>
              <a:rPr lang="en-US" sz="2846" spc="236">
                <a:solidFill>
                  <a:srgbClr val="ECEDE8"/>
                </a:solidFill>
                <a:latin typeface="Josefin Sans Regular Bold"/>
              </a:rPr>
              <a:t>The Hierholzer algorithm has a time complexity of O(|E|), where |E| is the number of edges in the graph.</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2873809" y="8642202"/>
            <a:ext cx="14806443" cy="1165522"/>
          </a:xfrm>
          <a:prstGeom prst="rect">
            <a:avLst/>
          </a:prstGeom>
        </p:spPr>
        <p:txBody>
          <a:bodyPr anchor="t" rtlCol="false" tIns="0" lIns="0" bIns="0" rIns="0">
            <a:spAutoFit/>
          </a:bodyPr>
          <a:lstStyle/>
          <a:p>
            <a:pPr algn="r" marL="0" indent="0" lvl="0">
              <a:lnSpc>
                <a:spcPts val="9394"/>
              </a:lnSpc>
            </a:pPr>
            <a:r>
              <a:rPr lang="en-US" sz="7226" spc="252">
                <a:solidFill>
                  <a:srgbClr val="ECEDE8"/>
                </a:solidFill>
                <a:latin typeface="Fahkwang Bold"/>
              </a:rPr>
              <a:t>Time </a:t>
            </a:r>
            <a:r>
              <a:rPr lang="en-US" sz="7226" spc="252">
                <a:solidFill>
                  <a:srgbClr val="ECEDE8"/>
                </a:solidFill>
                <a:latin typeface="Fahkwang Bold"/>
              </a:rPr>
              <a:t>Complexity Analysis</a:t>
            </a:r>
          </a:p>
        </p:txBody>
      </p:sp>
      <p:sp>
        <p:nvSpPr>
          <p:cNvPr name="TextBox 3" id="3"/>
          <p:cNvSpPr txBox="true"/>
          <p:nvPr/>
        </p:nvSpPr>
        <p:spPr>
          <a:xfrm rot="0">
            <a:off x="373887" y="1926048"/>
            <a:ext cx="16230600" cy="5138005"/>
          </a:xfrm>
          <a:prstGeom prst="rect">
            <a:avLst/>
          </a:prstGeom>
        </p:spPr>
        <p:txBody>
          <a:bodyPr anchor="t" rtlCol="false" tIns="0" lIns="0" bIns="0" rIns="0">
            <a:spAutoFit/>
          </a:bodyPr>
          <a:lstStyle/>
          <a:p>
            <a:pPr marL="614593" indent="-307296" lvl="1">
              <a:lnSpc>
                <a:spcPts val="3700"/>
              </a:lnSpc>
              <a:buFont typeface="Arial"/>
              <a:buChar char="•"/>
            </a:pPr>
            <a:r>
              <a:rPr lang="en-US" sz="2846" spc="236">
                <a:solidFill>
                  <a:srgbClr val="ECEDE8"/>
                </a:solidFill>
                <a:latin typeface="Josefin Sans Regular Bold"/>
              </a:rPr>
              <a:t>Time Complexity:</a:t>
            </a:r>
          </a:p>
          <a:p>
            <a:pPr marL="1229185" indent="-409728" lvl="2">
              <a:lnSpc>
                <a:spcPts val="3700"/>
              </a:lnSpc>
              <a:buFont typeface="Arial"/>
              <a:buChar char="⚬"/>
            </a:pPr>
            <a:r>
              <a:rPr lang="en-US" sz="2846" spc="236">
                <a:solidFill>
                  <a:srgbClr val="ECEDE8"/>
                </a:solidFill>
                <a:latin typeface="Josefin Sans Regular Bold"/>
              </a:rPr>
              <a:t>Constructing the adjacency list representation of the graph takes O(E) time.</a:t>
            </a:r>
          </a:p>
          <a:p>
            <a:pPr marL="1229185" indent="-409728" lvl="2">
              <a:lnSpc>
                <a:spcPts val="3700"/>
              </a:lnSpc>
              <a:buFont typeface="Arial"/>
              <a:buChar char="⚬"/>
            </a:pPr>
            <a:r>
              <a:rPr lang="en-US" sz="2846" spc="236">
                <a:solidFill>
                  <a:srgbClr val="ECEDE8"/>
                </a:solidFill>
                <a:latin typeface="Josefin Sans Regular Bold"/>
              </a:rPr>
              <a:t>Finding the starting vertex for the Eulerian path or circuit takes O(V) time.</a:t>
            </a:r>
          </a:p>
          <a:p>
            <a:pPr marL="1229185" indent="-409728" lvl="2">
              <a:lnSpc>
                <a:spcPts val="3700"/>
              </a:lnSpc>
              <a:buFont typeface="Arial"/>
              <a:buChar char="⚬"/>
            </a:pPr>
            <a:r>
              <a:rPr lang="en-US" sz="2846" spc="236">
                <a:solidFill>
                  <a:srgbClr val="ECEDE8"/>
                </a:solidFill>
                <a:latin typeface="Josefin Sans Regular Bold"/>
              </a:rPr>
              <a:t>The main part of Hierholzer's algorithm is the loop that traverses each edge once. In the worst case, each edge is visited exactly once, resulting in O(E) iterations of the loop.</a:t>
            </a:r>
          </a:p>
          <a:p>
            <a:pPr marL="1229185" indent="-409728" lvl="2">
              <a:lnSpc>
                <a:spcPts val="3700"/>
              </a:lnSpc>
              <a:buFont typeface="Arial"/>
              <a:buChar char="⚬"/>
            </a:pPr>
            <a:r>
              <a:rPr lang="en-US" sz="2846" spc="236">
                <a:solidFill>
                  <a:srgbClr val="ECEDE8"/>
                </a:solidFill>
                <a:latin typeface="Josefin Sans Regular Bold"/>
              </a:rPr>
              <a:t>Within each iteration, removing an edge from the graph and updating the current vertex takes constant time.</a:t>
            </a:r>
          </a:p>
          <a:p>
            <a:pPr marL="1229185" indent="-409728" lvl="2">
              <a:lnSpc>
                <a:spcPts val="3700"/>
              </a:lnSpc>
              <a:spcBef>
                <a:spcPct val="0"/>
              </a:spcBef>
              <a:buFont typeface="Arial"/>
              <a:buChar char="⚬"/>
            </a:pPr>
            <a:r>
              <a:rPr lang="en-US" sz="2846" spc="236">
                <a:solidFill>
                  <a:srgbClr val="ECEDE8"/>
                </a:solidFill>
                <a:latin typeface="Josefin Sans Regular Bold"/>
              </a:rPr>
              <a:t>Overall, the time complexity of Hierholzer's algorithm is O(E).</a:t>
            </a:r>
          </a:p>
          <a:p>
            <a:pPr marL="0" indent="0" lvl="0">
              <a:lnSpc>
                <a:spcPts val="3700"/>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191819"/>
        </a:solidFill>
      </p:bgPr>
    </p:bg>
    <p:spTree>
      <p:nvGrpSpPr>
        <p:cNvPr id="1" name=""/>
        <p:cNvGrpSpPr/>
        <p:nvPr/>
      </p:nvGrpSpPr>
      <p:grpSpPr>
        <a:xfrm>
          <a:off x="0" y="0"/>
          <a:ext cx="0" cy="0"/>
          <a:chOff x="0" y="0"/>
          <a:chExt cx="0" cy="0"/>
        </a:xfrm>
      </p:grpSpPr>
      <p:sp>
        <p:nvSpPr>
          <p:cNvPr name="TextBox 2" id="2"/>
          <p:cNvSpPr txBox="true"/>
          <p:nvPr/>
        </p:nvSpPr>
        <p:spPr>
          <a:xfrm rot="0">
            <a:off x="2452857" y="8092778"/>
            <a:ext cx="14806443" cy="1165522"/>
          </a:xfrm>
          <a:prstGeom prst="rect">
            <a:avLst/>
          </a:prstGeom>
        </p:spPr>
        <p:txBody>
          <a:bodyPr anchor="t" rtlCol="false" tIns="0" lIns="0" bIns="0" rIns="0">
            <a:spAutoFit/>
          </a:bodyPr>
          <a:lstStyle/>
          <a:p>
            <a:pPr algn="r" marL="0" indent="0" lvl="0">
              <a:lnSpc>
                <a:spcPts val="9394"/>
              </a:lnSpc>
            </a:pPr>
            <a:r>
              <a:rPr lang="en-US" sz="7226" spc="252">
                <a:solidFill>
                  <a:srgbClr val="ECEDE8"/>
                </a:solidFill>
                <a:latin typeface="Fahkwang Bold"/>
              </a:rPr>
              <a:t>Space </a:t>
            </a:r>
            <a:r>
              <a:rPr lang="en-US" sz="7226" spc="252">
                <a:solidFill>
                  <a:srgbClr val="ECEDE8"/>
                </a:solidFill>
                <a:latin typeface="Fahkwang Bold"/>
              </a:rPr>
              <a:t>Complexity Analysis</a:t>
            </a:r>
          </a:p>
        </p:txBody>
      </p:sp>
      <p:sp>
        <p:nvSpPr>
          <p:cNvPr name="TextBox 3" id="3"/>
          <p:cNvSpPr txBox="true"/>
          <p:nvPr/>
        </p:nvSpPr>
        <p:spPr>
          <a:xfrm rot="0">
            <a:off x="1028700" y="2002931"/>
            <a:ext cx="16230600" cy="4204177"/>
          </a:xfrm>
          <a:prstGeom prst="rect">
            <a:avLst/>
          </a:prstGeom>
        </p:spPr>
        <p:txBody>
          <a:bodyPr anchor="t" rtlCol="false" tIns="0" lIns="0" bIns="0" rIns="0">
            <a:spAutoFit/>
          </a:bodyPr>
          <a:lstStyle/>
          <a:p>
            <a:pPr>
              <a:lnSpc>
                <a:spcPts val="3700"/>
              </a:lnSpc>
            </a:pPr>
            <a:r>
              <a:rPr lang="en-US" sz="2846" spc="236">
                <a:solidFill>
                  <a:srgbClr val="ECEDE8"/>
                </a:solidFill>
                <a:latin typeface="Josefin Sans Regular Bold"/>
              </a:rPr>
              <a:t>Space Complexity:</a:t>
            </a:r>
          </a:p>
          <a:p>
            <a:pPr marL="614593" indent="-307296" lvl="1">
              <a:lnSpc>
                <a:spcPts val="3700"/>
              </a:lnSpc>
              <a:buFont typeface="Arial"/>
              <a:buChar char="•"/>
            </a:pPr>
            <a:r>
              <a:rPr lang="en-US" sz="2846" spc="236">
                <a:solidFill>
                  <a:srgbClr val="ECEDE8"/>
                </a:solidFill>
                <a:latin typeface="Josefin Sans Regular Bold"/>
              </a:rPr>
              <a:t>The space complexity is determined by the adjacency list representation of the graph. In the worst case, each vertex can be connected to all other vertices, resulting in O(E) space.</a:t>
            </a:r>
          </a:p>
          <a:p>
            <a:pPr marL="614593" indent="-307296" lvl="1">
              <a:lnSpc>
                <a:spcPts val="3700"/>
              </a:lnSpc>
              <a:buFont typeface="Arial"/>
              <a:buChar char="•"/>
            </a:pPr>
            <a:r>
              <a:rPr lang="en-US" sz="2846" spc="236">
                <a:solidFill>
                  <a:srgbClr val="ECEDE8"/>
                </a:solidFill>
                <a:latin typeface="Josefin Sans Regular Bold"/>
              </a:rPr>
              <a:t>Additionally, a stack is used to keep track of the current path, which can have at most E + 1 elements (each edge is pushed and popped once, and the circuit ends at the starting vertex).</a:t>
            </a:r>
          </a:p>
          <a:p>
            <a:pPr marL="614593" indent="-307296" lvl="1">
              <a:lnSpc>
                <a:spcPts val="3700"/>
              </a:lnSpc>
              <a:buFont typeface="Arial"/>
              <a:buChar char="•"/>
            </a:pPr>
            <a:r>
              <a:rPr lang="en-US" sz="2846" spc="236">
                <a:solidFill>
                  <a:srgbClr val="ECEDE8"/>
                </a:solidFill>
                <a:latin typeface="Josefin Sans Regular Bold"/>
              </a:rPr>
              <a:t>Therefore, the space complexity of Hierholzer's algorithm is O(E).</a:t>
            </a:r>
          </a:p>
          <a:p>
            <a:pPr marL="0" indent="0" lvl="0">
              <a:lnSpc>
                <a:spcPts val="370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DAFlzQz0nN8</dc:identifier>
  <dcterms:modified xsi:type="dcterms:W3CDTF">2011-08-01T06:04:30Z</dcterms:modified>
  <cp:revision>1</cp:revision>
  <dc:title>Find Euler cycle in a graph - Bài thuyết trình</dc:title>
</cp:coreProperties>
</file>

<file path=docProps/thumbnail.jpeg>
</file>